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4"/>
  </p:notesMasterIdLst>
  <p:sldIdLst>
    <p:sldId id="398" r:id="rId3"/>
    <p:sldId id="399" r:id="rId4"/>
    <p:sldId id="400" r:id="rId5"/>
    <p:sldId id="838" r:id="rId6"/>
    <p:sldId id="839" r:id="rId7"/>
    <p:sldId id="840" r:id="rId8"/>
    <p:sldId id="816" r:id="rId9"/>
    <p:sldId id="828" r:id="rId10"/>
    <p:sldId id="829" r:id="rId11"/>
    <p:sldId id="830" r:id="rId12"/>
    <p:sldId id="831" r:id="rId13"/>
    <p:sldId id="832" r:id="rId14"/>
    <p:sldId id="841" r:id="rId15"/>
    <p:sldId id="836" r:id="rId16"/>
    <p:sldId id="833" r:id="rId17"/>
    <p:sldId id="842" r:id="rId18"/>
    <p:sldId id="843" r:id="rId19"/>
    <p:sldId id="844" r:id="rId20"/>
    <p:sldId id="2991" r:id="rId21"/>
    <p:sldId id="3001" r:id="rId22"/>
    <p:sldId id="812" r:id="rId2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70AF60-E780-4006-BBAB-73EA7D953092}">
          <p14:sldIdLst>
            <p14:sldId id="398"/>
            <p14:sldId id="399"/>
            <p14:sldId id="400"/>
            <p14:sldId id="838"/>
            <p14:sldId id="839"/>
            <p14:sldId id="840"/>
            <p14:sldId id="816"/>
            <p14:sldId id="828"/>
            <p14:sldId id="829"/>
            <p14:sldId id="830"/>
            <p14:sldId id="831"/>
            <p14:sldId id="832"/>
            <p14:sldId id="841"/>
            <p14:sldId id="836"/>
            <p14:sldId id="833"/>
            <p14:sldId id="842"/>
            <p14:sldId id="843"/>
            <p14:sldId id="844"/>
            <p14:sldId id="2991"/>
            <p14:sldId id="3001"/>
            <p14:sldId id="8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ED145B"/>
    <a:srgbClr val="ED7D31"/>
    <a:srgbClr val="4472C4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>
      <p:cViewPr varScale="1">
        <p:scale>
          <a:sx n="57" d="100"/>
          <a:sy n="57" d="100"/>
        </p:scale>
        <p:origin x="1296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27/07/2023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Robotica</a:t>
            </a:r>
            <a:r>
              <a:rPr lang="pt-BR" dirty="0"/>
              <a:t>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10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27/07/2023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27/07/2023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27/07/2023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27/07/2023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atmel.com/Images/Atmel-2549-8-bit-AVR-Microcontroller-ATmega640-1280-1281-2560-2561_datasheet.pdf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tinkercad.com/things/3wqja7I0ofE?sharecode=MHQoxQfrRQjE6XUB12Xb8KxrU3Y64XFyKMm_lr2Yz_s" TargetMode="External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Modelos de placas do Arduino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21C06B-E3D6-9C6D-7849-5433E7F7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44" y="1404732"/>
            <a:ext cx="5476048" cy="1138159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83A21B0-2337-74CA-E7CF-817F058C5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088623"/>
              </p:ext>
            </p:extLst>
          </p:nvPr>
        </p:nvGraphicFramePr>
        <p:xfrm>
          <a:off x="1043608" y="2780875"/>
          <a:ext cx="6942665" cy="30480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75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32 KB (ATmega32U4) of which 4 KB used by </a:t>
                      </a:r>
                      <a:r>
                        <a:rPr lang="en-US" sz="1600" dirty="0" err="1">
                          <a:effectLst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2 KB used by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2.5 KB (ATmega32U4)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KB 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13g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Comprimento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Largura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18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C0CF36B3-508F-157B-EABA-D1D039995FC5}"/>
              </a:ext>
            </a:extLst>
          </p:cNvPr>
          <p:cNvSpPr txBox="1"/>
          <p:nvPr/>
        </p:nvSpPr>
        <p:spPr>
          <a:xfrm>
            <a:off x="3208749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419973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Modelos de placas do 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E2DE4B-0C9D-8755-F767-E1BE636A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395412"/>
            <a:ext cx="2503198" cy="12357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A840784-4887-F1FC-41F8-C07542EB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260815"/>
            <a:ext cx="2219325" cy="1504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866E0B-B9E6-71BC-DE11-42BE1428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451315"/>
            <a:ext cx="2219325" cy="1123950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A5AB0E7-B9BF-ACFF-F5BB-2963F8575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330538"/>
              </p:ext>
            </p:extLst>
          </p:nvPr>
        </p:nvGraphicFramePr>
        <p:xfrm>
          <a:off x="107505" y="2960579"/>
          <a:ext cx="8712968" cy="33223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23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400" dirty="0" err="1"/>
                        <a:t>Microcontrolador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ATmega2560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ATSAMD21G18, 32-Bit ARM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Cortex</a:t>
                      </a: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M0+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AT91SAM3X8E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Tensão</a:t>
                      </a:r>
                      <a:r>
                        <a:rPr lang="pt-BR" sz="1400" baseline="0" dirty="0"/>
                        <a:t> de operação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3,3V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3,3V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Tensão</a:t>
                      </a:r>
                      <a:r>
                        <a:rPr lang="pt-BR" sz="1400" baseline="0" dirty="0"/>
                        <a:t> de alimentação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Pinos</a:t>
                      </a:r>
                      <a:r>
                        <a:rPr lang="pt-BR" sz="1400" baseline="0" dirty="0"/>
                        <a:t> I/O digital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Pinos</a:t>
                      </a:r>
                      <a:r>
                        <a:rPr lang="pt-BR" sz="1400" baseline="0" dirty="0"/>
                        <a:t> I/O  PWM digital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 12-bit ADC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7mA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 </a:t>
                      </a:r>
                      <a:r>
                        <a:rPr lang="pt-B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</a:t>
                      </a:r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(juntos)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800 </a:t>
                      </a:r>
                      <a:r>
                        <a:rPr lang="pt-BR" sz="1600" dirty="0" err="1">
                          <a:effectLst/>
                        </a:rPr>
                        <a:t>mA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012E84C2-6483-669E-4F23-C438DB422225}"/>
              </a:ext>
            </a:extLst>
          </p:cNvPr>
          <p:cNvSpPr txBox="1"/>
          <p:nvPr/>
        </p:nvSpPr>
        <p:spPr>
          <a:xfrm>
            <a:off x="3282979" y="6372036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5084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Modelos de placas do Arduino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8C6D22-E7E8-F5DC-97D9-5FA0B058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89804"/>
            <a:ext cx="2503198" cy="12357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D1FEAA3-F4AF-AA73-C304-A61C8219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18" y="1355207"/>
            <a:ext cx="2219325" cy="15049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3C06D1-9CEE-D714-6968-E3A8BEFD5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238" y="1451315"/>
            <a:ext cx="2219325" cy="1123950"/>
          </a:xfrm>
          <a:prstGeom prst="rect">
            <a:avLst/>
          </a:prstGeom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8D6674D1-215A-F3A0-6092-1801B8CD8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549346"/>
              </p:ext>
            </p:extLst>
          </p:nvPr>
        </p:nvGraphicFramePr>
        <p:xfrm>
          <a:off x="179513" y="3096045"/>
          <a:ext cx="8784976" cy="250945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4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3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Flash </a:t>
                      </a:r>
                      <a:r>
                        <a:rPr lang="pt-BR" sz="1600" dirty="0" err="1">
                          <a:effectLst/>
                        </a:rPr>
                        <a:t>Memory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of which 8 KB used by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 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 KB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8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32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 KB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12"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KB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/>
                        <a:t>Clock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Speed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48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84 MHz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37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12g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36g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C64F627A-892F-04C8-DB44-E09A6EA088E7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34144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 do Arduino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D1BFC64-04DC-11FD-60AC-6051816B9322}"/>
              </a:ext>
            </a:extLst>
          </p:cNvPr>
          <p:cNvGrpSpPr>
            <a:grpSpLocks noChangeAspect="1"/>
          </p:cNvGrpSpPr>
          <p:nvPr/>
        </p:nvGrpSpPr>
        <p:grpSpPr>
          <a:xfrm>
            <a:off x="626442" y="2652881"/>
            <a:ext cx="7840224" cy="3800455"/>
            <a:chOff x="626442" y="1992257"/>
            <a:chExt cx="10122726" cy="490686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0375E43-A32F-EAB6-A7F0-03663C1F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442" y="2021943"/>
              <a:ext cx="10122726" cy="4463919"/>
            </a:xfrm>
            <a:prstGeom prst="rect">
              <a:avLst/>
            </a:prstGeom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4782C392-0A04-CFF1-6969-44C9511229B3}"/>
                </a:ext>
              </a:extLst>
            </p:cNvPr>
            <p:cNvSpPr/>
            <p:nvPr/>
          </p:nvSpPr>
          <p:spPr>
            <a:xfrm>
              <a:off x="3904343" y="1992257"/>
              <a:ext cx="1045028" cy="475169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5C3C7C7-B679-05E5-4159-2AC1F5B5E711}"/>
                </a:ext>
              </a:extLst>
            </p:cNvPr>
            <p:cNvSpPr/>
            <p:nvPr/>
          </p:nvSpPr>
          <p:spPr>
            <a:xfrm>
              <a:off x="6556690" y="3429000"/>
              <a:ext cx="2794000" cy="539733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3E96276-6240-1260-705B-E5EFFA801DE3}"/>
                </a:ext>
              </a:extLst>
            </p:cNvPr>
            <p:cNvSpPr txBox="1"/>
            <p:nvPr/>
          </p:nvSpPr>
          <p:spPr>
            <a:xfrm>
              <a:off x="4233124" y="6640828"/>
              <a:ext cx="3725751" cy="2582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700" dirty="0"/>
                <a:t>Fonte: https://www.arduino.cc/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C391473-2373-ADE5-CF3D-859D5C5D6D3C}"/>
              </a:ext>
            </a:extLst>
          </p:cNvPr>
          <p:cNvGrpSpPr/>
          <p:nvPr/>
        </p:nvGrpSpPr>
        <p:grpSpPr>
          <a:xfrm>
            <a:off x="558550" y="1654659"/>
            <a:ext cx="7908116" cy="623456"/>
            <a:chOff x="1063278" y="548680"/>
            <a:chExt cx="3393254" cy="623456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A973FAA0-1D5A-E64E-CB5C-F20581640E66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Ambiente integrado de Desenvolvimento (IDE)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Pode ser gratuitamente baixado do site www.arduino.cc</a:t>
              </a: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D7693B9E-31D0-5017-C6FA-041CD27B40C6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52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 do Arduino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A9AF9C-2B14-56E1-2756-CFBB836A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80" y="2588640"/>
            <a:ext cx="3703640" cy="371138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6C48008-6994-32AD-28D3-1118848E1A09}"/>
              </a:ext>
            </a:extLst>
          </p:cNvPr>
          <p:cNvSpPr txBox="1"/>
          <p:nvPr/>
        </p:nvSpPr>
        <p:spPr>
          <a:xfrm>
            <a:off x="2868600" y="6300028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Autor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DAC7A58-2123-A096-B8B3-B8599BAFA915}"/>
              </a:ext>
            </a:extLst>
          </p:cNvPr>
          <p:cNvGrpSpPr/>
          <p:nvPr/>
        </p:nvGrpSpPr>
        <p:grpSpPr>
          <a:xfrm>
            <a:off x="395536" y="1556792"/>
            <a:ext cx="8519864" cy="915827"/>
            <a:chOff x="1063278" y="1818112"/>
            <a:chExt cx="3393254" cy="62345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C2F53E5-3388-B354-EA62-C31FF1D83573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buFont typeface="Arial" panose="020B0604020202020204" pitchFamily="34" charset="0"/>
                <a:buNone/>
              </a:pPr>
              <a:r>
                <a:rPr lang="pt-BR" sz="2400" dirty="0">
                  <a:solidFill>
                    <a:schemeClr val="tx1"/>
                  </a:solidFill>
                  <a:latin typeface="Gotham HTF"/>
                </a:rPr>
                <a:t>Agora basta criar um atalho da IDE na área de trabalho e você já poderá programar sua placa!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4FA75795-E00C-E7A1-23B9-9C095B8B9612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3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 do Arduino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9F2AFEB-4353-F234-4709-E4AFF1F0D529}"/>
              </a:ext>
            </a:extLst>
          </p:cNvPr>
          <p:cNvSpPr txBox="1">
            <a:spLocks/>
          </p:cNvSpPr>
          <p:nvPr/>
        </p:nvSpPr>
        <p:spPr>
          <a:xfrm>
            <a:off x="-440102" y="1373588"/>
            <a:ext cx="9254066" cy="4762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2CE3B0-763D-48F7-1CA0-C0A2FCE04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2892170" y="1814285"/>
            <a:ext cx="4411059" cy="5043715"/>
          </a:xfrm>
          <a:prstGeom prst="rect">
            <a:avLst/>
          </a:prstGeom>
        </p:spPr>
      </p:pic>
      <p:sp>
        <p:nvSpPr>
          <p:cNvPr id="11" name="CaixaDeTexto 8">
            <a:extLst>
              <a:ext uri="{FF2B5EF4-FFF2-40B4-BE49-F238E27FC236}">
                <a16:creationId xmlns:a16="http://schemas.microsoft.com/office/drawing/2014/main" id="{0F827C4C-A33C-17DA-83AD-2F0F738B20CA}"/>
              </a:ext>
            </a:extLst>
          </p:cNvPr>
          <p:cNvSpPr txBox="1"/>
          <p:nvPr/>
        </p:nvSpPr>
        <p:spPr>
          <a:xfrm>
            <a:off x="17829" y="2319761"/>
            <a:ext cx="2609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Tools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- seleciona o tipo 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e a porta COM</a:t>
            </a:r>
          </a:p>
        </p:txBody>
      </p:sp>
      <p:cxnSp>
        <p:nvCxnSpPr>
          <p:cNvPr id="12" name="Conector angulado 6">
            <a:extLst>
              <a:ext uri="{FF2B5EF4-FFF2-40B4-BE49-F238E27FC236}">
                <a16:creationId xmlns:a16="http://schemas.microsoft.com/office/drawing/2014/main" id="{5C51B1CA-B10E-F68C-06EE-579EE0E91357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2584836" y="855514"/>
            <a:ext cx="201950" cy="2726544"/>
          </a:xfrm>
          <a:prstGeom prst="bentConnector2">
            <a:avLst/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7">
            <a:extLst>
              <a:ext uri="{FF2B5EF4-FFF2-40B4-BE49-F238E27FC236}">
                <a16:creationId xmlns:a16="http://schemas.microsoft.com/office/drawing/2014/main" id="{023E6F27-3071-DD40-55AF-B84C3FD0913F}"/>
              </a:ext>
            </a:extLst>
          </p:cNvPr>
          <p:cNvSpPr txBox="1"/>
          <p:nvPr/>
        </p:nvSpPr>
        <p:spPr>
          <a:xfrm>
            <a:off x="154355" y="3186433"/>
            <a:ext cx="1672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Verify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compila a programação</a:t>
            </a:r>
          </a:p>
        </p:txBody>
      </p:sp>
      <p:cxnSp>
        <p:nvCxnSpPr>
          <p:cNvPr id="14" name="Conector angulado 8">
            <a:extLst>
              <a:ext uri="{FF2B5EF4-FFF2-40B4-BE49-F238E27FC236}">
                <a16:creationId xmlns:a16="http://schemas.microsoft.com/office/drawing/2014/main" id="{FC9912A3-B3A6-BCD0-79DE-141CFF3F91A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826846" y="2407973"/>
            <a:ext cx="1210952" cy="104007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CaixaDeTexto 25">
            <a:extLst>
              <a:ext uri="{FF2B5EF4-FFF2-40B4-BE49-F238E27FC236}">
                <a16:creationId xmlns:a16="http://schemas.microsoft.com/office/drawing/2014/main" id="{7C8043EF-DC10-F7C8-ACC5-419D7E2E0EF2}"/>
              </a:ext>
            </a:extLst>
          </p:cNvPr>
          <p:cNvSpPr txBox="1"/>
          <p:nvPr/>
        </p:nvSpPr>
        <p:spPr>
          <a:xfrm>
            <a:off x="422384" y="3956801"/>
            <a:ext cx="2313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Upload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envia a programação para o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Arduino</a:t>
            </a:r>
            <a:endParaRPr lang="pt-BR" sz="1400" dirty="0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cxnSp>
        <p:nvCxnSpPr>
          <p:cNvPr id="16" name="Conector angulado 10">
            <a:extLst>
              <a:ext uri="{FF2B5EF4-FFF2-40B4-BE49-F238E27FC236}">
                <a16:creationId xmlns:a16="http://schemas.microsoft.com/office/drawing/2014/main" id="{A8599A64-EDCE-17D4-34C4-81A8CCF19BA8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 flipH="1" flipV="1">
            <a:off x="1377230" y="2610102"/>
            <a:ext cx="2072046" cy="1667791"/>
          </a:xfrm>
          <a:prstGeom prst="bentConnector3">
            <a:avLst>
              <a:gd name="adj1" fmla="val -11033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47">
            <a:extLst>
              <a:ext uri="{FF2B5EF4-FFF2-40B4-BE49-F238E27FC236}">
                <a16:creationId xmlns:a16="http://schemas.microsoft.com/office/drawing/2014/main" id="{0C6D7DD4-CBA8-AA20-B77D-B7759809DC62}"/>
              </a:ext>
            </a:extLst>
          </p:cNvPr>
          <p:cNvSpPr txBox="1"/>
          <p:nvPr/>
        </p:nvSpPr>
        <p:spPr>
          <a:xfrm>
            <a:off x="7484076" y="2773186"/>
            <a:ext cx="1787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Serial Monitor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monitor de dados</a:t>
            </a:r>
          </a:p>
        </p:txBody>
      </p:sp>
      <p:cxnSp>
        <p:nvCxnSpPr>
          <p:cNvPr id="18" name="Conector angulado 13">
            <a:extLst>
              <a:ext uri="{FF2B5EF4-FFF2-40B4-BE49-F238E27FC236}">
                <a16:creationId xmlns:a16="http://schemas.microsoft.com/office/drawing/2014/main" id="{73553D52-FC6B-17C8-B30E-2F4B3BE25FAC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7584231" y="1979431"/>
            <a:ext cx="365213" cy="1222298"/>
          </a:xfrm>
          <a:prstGeom prst="bentConnector2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CaixaDeTexto 56">
            <a:extLst>
              <a:ext uri="{FF2B5EF4-FFF2-40B4-BE49-F238E27FC236}">
                <a16:creationId xmlns:a16="http://schemas.microsoft.com/office/drawing/2014/main" id="{A66A7AD3-8F61-1482-188F-3A8B1EFD4B35}"/>
              </a:ext>
            </a:extLst>
          </p:cNvPr>
          <p:cNvSpPr txBox="1"/>
          <p:nvPr/>
        </p:nvSpPr>
        <p:spPr>
          <a:xfrm>
            <a:off x="7811609" y="4163176"/>
            <a:ext cx="12672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Sketch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– palco da programação</a:t>
            </a:r>
          </a:p>
        </p:txBody>
      </p:sp>
      <p:cxnSp>
        <p:nvCxnSpPr>
          <p:cNvPr id="20" name="Conector angulado 15">
            <a:extLst>
              <a:ext uri="{FF2B5EF4-FFF2-40B4-BE49-F238E27FC236}">
                <a16:creationId xmlns:a16="http://schemas.microsoft.com/office/drawing/2014/main" id="{C841AD75-590E-4A9D-2A8B-62D8F7FC64E1}"/>
              </a:ext>
            </a:extLst>
          </p:cNvPr>
          <p:cNvCxnSpPr/>
          <p:nvPr/>
        </p:nvCxnSpPr>
        <p:spPr>
          <a:xfrm rot="10800000">
            <a:off x="5831956" y="4163176"/>
            <a:ext cx="1944688" cy="287337"/>
          </a:xfrm>
          <a:prstGeom prst="bentConnector3">
            <a:avLst>
              <a:gd name="adj1" fmla="val 50000"/>
            </a:avLst>
          </a:prstGeom>
          <a:ln w="76200">
            <a:solidFill>
              <a:schemeClr val="bg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8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 do Arduino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0B407D-7DAF-243A-6270-85ACDCD97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228600" y="1700808"/>
            <a:ext cx="3721479" cy="448177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0027052-F941-6A1C-6454-5B1E3D3FE387}"/>
              </a:ext>
            </a:extLst>
          </p:cNvPr>
          <p:cNvGrpSpPr/>
          <p:nvPr/>
        </p:nvGrpSpPr>
        <p:grpSpPr>
          <a:xfrm>
            <a:off x="4347098" y="1052736"/>
            <a:ext cx="4568302" cy="1323438"/>
            <a:chOff x="1063278" y="548680"/>
            <a:chExt cx="3393254" cy="623456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443858D-7D61-FBB6-F6AA-A96557427D68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O IDE é muito simples e intuitivo. Um programa, que no Arduino é chamado de sketch, apresenta duas funções básicas: setup() e loop().</a:t>
              </a:r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29779FF2-2C57-E737-7D57-7D895044C84B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000" dirty="0">
                <a:latin typeface="Gotham HTF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F07EC91-2E97-0A51-CDB2-0F4AC12A838F}"/>
              </a:ext>
            </a:extLst>
          </p:cNvPr>
          <p:cNvGrpSpPr/>
          <p:nvPr/>
        </p:nvGrpSpPr>
        <p:grpSpPr>
          <a:xfrm>
            <a:off x="4347098" y="2589520"/>
            <a:ext cx="4568302" cy="1559560"/>
            <a:chOff x="1063278" y="1818112"/>
            <a:chExt cx="3393254" cy="623456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D23AD86-80B3-6934-42DB-F60BFB62A79A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função </a:t>
              </a:r>
              <a:r>
                <a:rPr lang="pt-BR" sz="2000" b="1" dirty="0">
                  <a:solidFill>
                    <a:schemeClr val="tx1"/>
                  </a:solidFill>
                  <a:latin typeface="Gotham HTF"/>
                </a:rPr>
                <a:t>setup()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deverá conter o código que irá executar apenas uma vez, quando o sketch iniciar. Normalmente colocamos nesta função as definições iniciais do programa.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5DC06835-7EF9-C62A-0456-A43FF86EFA4E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000" dirty="0">
                <a:latin typeface="Gotham HTF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D388312E-DF9E-34EE-875C-BE635703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98" y="4625842"/>
            <a:ext cx="4592328" cy="13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2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 do Arduino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0B407D-7DAF-243A-6270-85ACDCD97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228600" y="1700808"/>
            <a:ext cx="3721479" cy="448177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0027052-F941-6A1C-6454-5B1E3D3FE387}"/>
              </a:ext>
            </a:extLst>
          </p:cNvPr>
          <p:cNvGrpSpPr/>
          <p:nvPr/>
        </p:nvGrpSpPr>
        <p:grpSpPr>
          <a:xfrm>
            <a:off x="4347098" y="908720"/>
            <a:ext cx="4568302" cy="1323438"/>
            <a:chOff x="1063278" y="548680"/>
            <a:chExt cx="3393254" cy="623456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443858D-7D61-FBB6-F6AA-A96557427D68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função </a:t>
              </a:r>
              <a:r>
                <a:rPr lang="pt-BR" sz="2000" b="1" dirty="0">
                  <a:solidFill>
                    <a:schemeClr val="tx1"/>
                  </a:solidFill>
                  <a:latin typeface="Gotham HTF"/>
                </a:rPr>
                <a:t>loop() 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irá executar continuamente as instruções que estão lá até que outro sketch seja carregado na memória “flash” do Arduino.</a:t>
              </a:r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29779FF2-2C57-E737-7D57-7D895044C84B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000" dirty="0">
                <a:latin typeface="Gotham HTF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F07EC91-2E97-0A51-CDB2-0F4AC12A838F}"/>
              </a:ext>
            </a:extLst>
          </p:cNvPr>
          <p:cNvGrpSpPr/>
          <p:nvPr/>
        </p:nvGrpSpPr>
        <p:grpSpPr>
          <a:xfrm>
            <a:off x="4347098" y="2420888"/>
            <a:ext cx="4568302" cy="1954688"/>
            <a:chOff x="1063278" y="1818112"/>
            <a:chExt cx="3393254" cy="623456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D23AD86-80B3-6934-42DB-F60BFB62A79A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É importante notar que no Arduino é possível armazenar e executar um sketch por vez, desta forma, sempre quando transferimos um sketch esse irá substituir o programa que estava anteriormente carregado na memória.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5DC06835-7EF9-C62A-0456-A43FF86EFA4E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000" dirty="0">
                <a:latin typeface="Gotham HTF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1E23B111-CB2E-DB8C-C408-B7F596745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921" y="4499904"/>
            <a:ext cx="3978496" cy="1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9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 do Arduino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0B407D-7DAF-243A-6270-85ACDCD97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" t="951" r="-1"/>
          <a:stretch/>
        </p:blipFill>
        <p:spPr>
          <a:xfrm>
            <a:off x="228600" y="1700808"/>
            <a:ext cx="3721479" cy="448177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0027052-F941-6A1C-6454-5B1E3D3FE387}"/>
              </a:ext>
            </a:extLst>
          </p:cNvPr>
          <p:cNvGrpSpPr/>
          <p:nvPr/>
        </p:nvGrpSpPr>
        <p:grpSpPr>
          <a:xfrm>
            <a:off x="4347098" y="1268760"/>
            <a:ext cx="4568302" cy="2520280"/>
            <a:chOff x="1063278" y="548680"/>
            <a:chExt cx="3393254" cy="623456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443858D-7D61-FBB6-F6AA-A96557427D68}"/>
                </a:ext>
              </a:extLst>
            </p:cNvPr>
            <p:cNvSpPr/>
            <p:nvPr/>
          </p:nvSpPr>
          <p:spPr>
            <a:xfrm>
              <a:off x="1276113" y="548680"/>
              <a:ext cx="3180419" cy="623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BR" sz="2000" dirty="0">
                  <a:solidFill>
                    <a:schemeClr val="tx1"/>
                  </a:solidFill>
                </a:rPr>
                <a:t>Também observe que como o sketch fica armazenado na memória “flash”, que é permanente, mesmo quando desligamos o Arduino, o programa continua armazenado e irá entrar novamente em execução quando o Arduino for ligado novamente. </a:t>
              </a:r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29779FF2-2C57-E737-7D57-7D895044C84B}"/>
                </a:ext>
              </a:extLst>
            </p:cNvPr>
            <p:cNvSpPr/>
            <p:nvPr/>
          </p:nvSpPr>
          <p:spPr>
            <a:xfrm>
              <a:off x="1063278" y="548680"/>
              <a:ext cx="212834" cy="623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000" dirty="0">
                <a:latin typeface="Gotham HTF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F07EC91-2E97-0A51-CDB2-0F4AC12A838F}"/>
              </a:ext>
            </a:extLst>
          </p:cNvPr>
          <p:cNvGrpSpPr/>
          <p:nvPr/>
        </p:nvGrpSpPr>
        <p:grpSpPr>
          <a:xfrm>
            <a:off x="4347098" y="4066600"/>
            <a:ext cx="4568302" cy="1954688"/>
            <a:chOff x="1063278" y="1818112"/>
            <a:chExt cx="3393254" cy="623456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D23AD86-80B3-6934-42DB-F60BFB62A79A}"/>
                </a:ext>
              </a:extLst>
            </p:cNvPr>
            <p:cNvSpPr/>
            <p:nvPr/>
          </p:nvSpPr>
          <p:spPr>
            <a:xfrm>
              <a:off x="1276113" y="1818112"/>
              <a:ext cx="3180419" cy="6234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BR" sz="2000" dirty="0">
                  <a:solidFill>
                    <a:schemeClr val="tx1"/>
                  </a:solidFill>
                </a:rPr>
                <a:t>Note também que, nestas duas funções, a palavra reservada </a:t>
              </a:r>
              <a:r>
                <a:rPr lang="pt-BR" sz="2000" b="1" i="1" dirty="0" err="1">
                  <a:solidFill>
                    <a:schemeClr val="tx1"/>
                  </a:solidFill>
                </a:rPr>
                <a:t>void</a:t>
              </a:r>
              <a:r>
                <a:rPr lang="pt-BR" sz="2000" dirty="0">
                  <a:solidFill>
                    <a:schemeClr val="tx1"/>
                  </a:solidFill>
                </a:rPr>
                <a:t> indica que as funções não apresentam um valor de retorno, sendo usadas exclusivamente para realizar a execução de um conjunto de instruções.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5DC06835-7EF9-C62A-0456-A43FF86EFA4E}"/>
                </a:ext>
              </a:extLst>
            </p:cNvPr>
            <p:cNvSpPr/>
            <p:nvPr/>
          </p:nvSpPr>
          <p:spPr>
            <a:xfrm>
              <a:off x="1063278" y="1818112"/>
              <a:ext cx="212834" cy="62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000" dirty="0"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86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 – Piscando LED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2334A5-F079-E3E5-866D-FAE358BFF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7"/>
          <a:stretch/>
        </p:blipFill>
        <p:spPr>
          <a:xfrm rot="5400000">
            <a:off x="3913112" y="2359696"/>
            <a:ext cx="5638255" cy="316835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5FF3F5-B4A7-9736-62D7-EEC4037750A5}"/>
              </a:ext>
            </a:extLst>
          </p:cNvPr>
          <p:cNvSpPr txBox="1"/>
          <p:nvPr/>
        </p:nvSpPr>
        <p:spPr>
          <a:xfrm>
            <a:off x="175287" y="1124744"/>
            <a:ext cx="4972776" cy="419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"/>
              </a:rPr>
              <a:t>Agora que temos acesso ao </a:t>
            </a:r>
            <a:r>
              <a:rPr lang="pt-BR" sz="1600" b="1" dirty="0" err="1">
                <a:latin typeface="Gotham HTF"/>
              </a:rPr>
              <a:t>TinkerCad</a:t>
            </a:r>
            <a:r>
              <a:rPr lang="pt-BR" sz="1600" dirty="0">
                <a:latin typeface="Gotham HTF"/>
              </a:rPr>
              <a:t>, vamos montar o nosso primeiro circuito.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Um Pisca Led Simples.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Gotham HTF"/>
              </a:rPr>
              <a:t>Nesse projeto vamos conhecer a interface de programação do Arduino e entender um poquinho como o hardware de prototipagem funciona.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Gotham HTF"/>
            </a:endParaRPr>
          </a:p>
          <a:p>
            <a:r>
              <a:rPr lang="pt-BR" b="1" dirty="0">
                <a:solidFill>
                  <a:srgbClr val="ED14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Arduino;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Resistor de 150;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Led (qualquer cor);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Protoboard;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 • Jumpers </a:t>
            </a:r>
            <a:r>
              <a:rPr lang="pt-BR" sz="1600" dirty="0" err="1">
                <a:latin typeface="Gotham HTF"/>
              </a:rPr>
              <a:t>cables</a:t>
            </a:r>
            <a:r>
              <a:rPr lang="pt-BR" sz="1600" dirty="0">
                <a:latin typeface="Gotham HTF"/>
              </a:rPr>
              <a:t>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Gotham HTF"/>
            </a:endParaRPr>
          </a:p>
        </p:txBody>
      </p:sp>
      <p:pic>
        <p:nvPicPr>
          <p:cNvPr id="5" name="Picture 4" descr="Resultado de imagem para nerd vector gif">
            <a:extLst>
              <a:ext uri="{FF2B5EF4-FFF2-40B4-BE49-F238E27FC236}">
                <a16:creationId xmlns:a16="http://schemas.microsoft.com/office/drawing/2014/main" id="{78607E51-B219-D545-245B-BD1A14C10F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5436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9164E0E-71DD-712E-CB65-47B67DA1BC12}"/>
              </a:ext>
            </a:extLst>
          </p:cNvPr>
          <p:cNvSpPr txBox="1"/>
          <p:nvPr/>
        </p:nvSpPr>
        <p:spPr>
          <a:xfrm>
            <a:off x="247295" y="5309807"/>
            <a:ext cx="274052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rgbClr val="ED145B"/>
                </a:solidFill>
                <a:latin typeface="Gotham HTF"/>
              </a:rPr>
              <a:t>Link</a:t>
            </a:r>
            <a:r>
              <a:rPr lang="pt-BR" sz="1600" dirty="0">
                <a:latin typeface="Gotham HTF"/>
              </a:rPr>
              <a:t>: </a:t>
            </a:r>
            <a:r>
              <a:rPr lang="pt-BR" sz="1600" dirty="0">
                <a:latin typeface="Gotham HTF"/>
                <a:hlinkClick r:id="rId5"/>
              </a:rPr>
              <a:t>Projeto 01 – LED </a:t>
            </a:r>
            <a:r>
              <a:rPr lang="pt-BR" sz="1600" dirty="0" err="1">
                <a:latin typeface="Gotham HTF"/>
                <a:hlinkClick r:id="rId5"/>
              </a:rPr>
              <a:t>Flasher</a:t>
            </a:r>
            <a:endParaRPr lang="pt-BR" sz="16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262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Arduino e Ecossistemas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Desafio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1B9A84D7-C911-BA58-85FB-E82D0A133E4B}"/>
              </a:ext>
            </a:extLst>
          </p:cNvPr>
          <p:cNvSpPr txBox="1">
            <a:spLocks/>
          </p:cNvSpPr>
          <p:nvPr/>
        </p:nvSpPr>
        <p:spPr>
          <a:xfrm>
            <a:off x="395536" y="1044558"/>
            <a:ext cx="2880320" cy="5192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>
                <a:latin typeface="Gotham HTF"/>
              </a:rPr>
              <a:t>Vamos aplicar o que vimos nessa aula e montar no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um contador em binário</a:t>
            </a:r>
            <a:r>
              <a:rPr lang="pt-BR" sz="1600" dirty="0">
                <a:latin typeface="Gotham HTF"/>
              </a:rPr>
              <a:t>.</a:t>
            </a:r>
          </a:p>
          <a:p>
            <a:pPr marL="0" indent="0">
              <a:buNone/>
            </a:pPr>
            <a:r>
              <a:rPr lang="pt-BR" sz="1600" dirty="0">
                <a:latin typeface="Gotham HTF"/>
              </a:rPr>
              <a:t>Use como base o código que vimos no laboratório e faça com que os LEDs apresentem os números de </a:t>
            </a:r>
            <a:r>
              <a:rPr lang="pt-BR" sz="1600" b="1" dirty="0">
                <a:solidFill>
                  <a:srgbClr val="ED145B"/>
                </a:solidFill>
                <a:latin typeface="Gotham HTF"/>
              </a:rPr>
              <a:t>0 a 255, em binário, com intervalos de 1 segundo</a:t>
            </a:r>
            <a:r>
              <a:rPr lang="pt-BR" sz="1600" dirty="0">
                <a:latin typeface="Gotham HTF"/>
              </a:rPr>
              <a:t>.</a:t>
            </a:r>
          </a:p>
          <a:p>
            <a:pPr marL="0" indent="0">
              <a:buNone/>
            </a:pPr>
            <a:r>
              <a:rPr lang="pt-BR" sz="1600" dirty="0">
                <a:latin typeface="Gotham HTF"/>
              </a:rPr>
              <a:t>Por onde você começaria a resolver esse exercício? Faça um esboço no papel com ideias e verifique se elas fazem sentido.</a:t>
            </a:r>
          </a:p>
          <a:p>
            <a:pPr marL="0" indent="0">
              <a:buNone/>
            </a:pPr>
            <a:r>
              <a:rPr lang="pt-BR" sz="1600" dirty="0">
                <a:latin typeface="Gotham HTF"/>
              </a:rPr>
              <a:t>Pesquise na internet por problemas semelhantes e tente entender o racional para resolver esse exercício.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8FD856-70A3-C5DF-58A7-5ADF7512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04" y="998121"/>
            <a:ext cx="5533753" cy="3326879"/>
          </a:xfrm>
          <a:prstGeom prst="rect">
            <a:avLst/>
          </a:prstGeom>
        </p:spPr>
      </p:pic>
      <p:pic>
        <p:nvPicPr>
          <p:cNvPr id="5" name="Picture 4" descr="Resultado de imagem para nerd vector gif">
            <a:extLst>
              <a:ext uri="{FF2B5EF4-FFF2-40B4-BE49-F238E27FC236}">
                <a16:creationId xmlns:a16="http://schemas.microsoft.com/office/drawing/2014/main" id="{327B9D67-1B87-4141-83D3-91E82BAD9C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04" y="4399496"/>
            <a:ext cx="2298989" cy="1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AA37985-250F-4464-564F-0FC7BF68A89D}"/>
              </a:ext>
            </a:extLst>
          </p:cNvPr>
          <p:cNvSpPr txBox="1"/>
          <p:nvPr/>
        </p:nvSpPr>
        <p:spPr>
          <a:xfrm>
            <a:off x="5848341" y="4523299"/>
            <a:ext cx="303160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Gotham HTF"/>
              </a:rPr>
              <a:t>Material necessário: 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Arduino;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8 Resistores de 220 Ohms;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8 Leds Vermelhos;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• 1 Protoboard;</a:t>
            </a:r>
          </a:p>
          <a:p>
            <a:pPr marL="300038" lvl="1" indent="0">
              <a:buNone/>
            </a:pPr>
            <a:r>
              <a:rPr lang="pt-BR" sz="1600" dirty="0">
                <a:latin typeface="Gotham HTF"/>
              </a:rPr>
              <a:t> • Jumpers </a:t>
            </a:r>
            <a:r>
              <a:rPr lang="pt-BR" sz="1600" dirty="0" err="1">
                <a:latin typeface="Gotham HTF"/>
              </a:rPr>
              <a:t>cables</a:t>
            </a:r>
            <a:r>
              <a:rPr lang="pt-BR" sz="1600" dirty="0">
                <a:latin typeface="Gotham HT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4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Monty Python’s Flying Circle: BBC, 1969. Netflix, 2019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Imagens from Dragon Ball, Saint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Seiya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: Toei Animation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539552" y="1484784"/>
            <a:ext cx="4625340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que é o Arduino?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Como </a:t>
            </a:r>
            <a:r>
              <a:rPr lang="en-US" sz="2000" dirty="0" err="1">
                <a:latin typeface="Gotham HTF Light"/>
                <a:cs typeface="Gotham HTF Light"/>
              </a:rPr>
              <a:t>surgiu</a:t>
            </a:r>
            <a:r>
              <a:rPr lang="en-US" sz="2000" dirty="0">
                <a:latin typeface="Gotham HTF Light"/>
                <a:cs typeface="Gotham HTF Light"/>
              </a:rPr>
              <a:t> o Arduino?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Arquitetura</a:t>
            </a:r>
            <a:r>
              <a:rPr lang="en-US" sz="2000" dirty="0">
                <a:latin typeface="Gotham HTF Light"/>
                <a:cs typeface="Gotham HTF Light"/>
              </a:rPr>
              <a:t> de hardware do Arduino;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Modelos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placas</a:t>
            </a:r>
            <a:r>
              <a:rPr lang="en-US" sz="2000" dirty="0">
                <a:latin typeface="Gotham HTF Light"/>
                <a:cs typeface="Gotham HTF Light"/>
              </a:rPr>
              <a:t> Arduino;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Ambiente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desenvolvimento</a:t>
            </a:r>
            <a:r>
              <a:rPr lang="en-US" sz="2000" dirty="0">
                <a:latin typeface="Gotham HTF Light"/>
                <a:cs typeface="Gotham HTF Light"/>
              </a:rPr>
              <a:t> do Arduino;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Laboratório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Exercicio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Arduino?</a:t>
            </a:r>
          </a:p>
        </p:txBody>
      </p:sp>
      <p:pic>
        <p:nvPicPr>
          <p:cNvPr id="2" name="Espaço Reservado para Conteúdo 7">
            <a:extLst>
              <a:ext uri="{FF2B5EF4-FFF2-40B4-BE49-F238E27FC236}">
                <a16:creationId xmlns:a16="http://schemas.microsoft.com/office/drawing/2014/main" id="{A8D5CA17-6579-6C41-75E4-6259C0A87914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134" y="3429000"/>
            <a:ext cx="3021012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D4E5430-E612-5FD4-8E45-70AAB8FABE1B}"/>
              </a:ext>
            </a:extLst>
          </p:cNvPr>
          <p:cNvSpPr txBox="1"/>
          <p:nvPr/>
        </p:nvSpPr>
        <p:spPr>
          <a:xfrm>
            <a:off x="5652120" y="5554626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6E453B-8F15-C96D-8A63-9B5E80454DFB}"/>
              </a:ext>
            </a:extLst>
          </p:cNvPr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5" name="Rectangle 78">
              <a:extLst>
                <a:ext uri="{FF2B5EF4-FFF2-40B4-BE49-F238E27FC236}">
                  <a16:creationId xmlns:a16="http://schemas.microsoft.com/office/drawing/2014/main" id="{8E2BB66D-A2C0-8D2A-B7AB-C3C4D5E429E1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pt-BR" dirty="0">
                  <a:solidFill>
                    <a:schemeClr val="tx1"/>
                  </a:solidFill>
                  <a:latin typeface="Gotham HTF"/>
                </a:rPr>
                <a:t>Basicamente o Arduino é uma plataforma de prototipagem “</a:t>
              </a:r>
              <a:r>
                <a:rPr lang="pt-BR" b="1" u="sng" dirty="0">
                  <a:solidFill>
                    <a:srgbClr val="ED145B"/>
                  </a:solidFill>
                  <a:latin typeface="Gotham HTF"/>
                </a:rPr>
                <a:t>Open</a:t>
              </a:r>
              <a:r>
                <a:rPr lang="pt-BR" b="1" u="sng" dirty="0">
                  <a:solidFill>
                    <a:schemeClr val="tx1"/>
                  </a:solidFill>
                  <a:latin typeface="Gotham HTF"/>
                </a:rPr>
                <a:t> </a:t>
              </a:r>
              <a:r>
                <a:rPr lang="pt-BR" b="1" u="sng" dirty="0" err="1">
                  <a:solidFill>
                    <a:srgbClr val="ED145B"/>
                  </a:solidFill>
                  <a:latin typeface="Gotham HTF"/>
                </a:rPr>
                <a:t>Source</a:t>
              </a:r>
              <a:r>
                <a:rPr lang="pt-BR" dirty="0">
                  <a:solidFill>
                    <a:schemeClr val="tx1"/>
                  </a:solidFill>
                  <a:latin typeface="Gotham HTF"/>
                </a:rPr>
                <a:t>” de eletrônica que foi desenvolvida para fins 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educacionais</a:t>
              </a:r>
              <a:r>
                <a:rPr lang="pt-BR" dirty="0">
                  <a:solidFill>
                    <a:schemeClr val="tx1"/>
                  </a:solidFill>
                  <a:latin typeface="Gotham HTF"/>
                </a:rPr>
                <a:t>, 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para projetistas amadores (</a:t>
              </a:r>
              <a:r>
                <a:rPr lang="pt-BR" b="1" dirty="0" err="1">
                  <a:solidFill>
                    <a:srgbClr val="ED145B"/>
                  </a:solidFill>
                  <a:latin typeface="Gotham HTF"/>
                </a:rPr>
                <a:t>Makers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) </a:t>
              </a:r>
              <a:r>
                <a:rPr lang="pt-BR" dirty="0">
                  <a:solidFill>
                    <a:schemeClr val="tx1"/>
                  </a:solidFill>
                  <a:latin typeface="Gotham HTF"/>
                </a:rPr>
                <a:t>e facilitar o desenvolvimento de 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provas de conceitos (</a:t>
              </a:r>
              <a:r>
                <a:rPr lang="pt-BR" b="1" dirty="0" err="1">
                  <a:solidFill>
                    <a:srgbClr val="ED145B"/>
                  </a:solidFill>
                  <a:latin typeface="Gotham HTF"/>
                </a:rPr>
                <a:t>POCs</a:t>
              </a:r>
              <a:r>
                <a:rPr lang="pt-BR" b="1" dirty="0">
                  <a:solidFill>
                    <a:srgbClr val="ED145B"/>
                  </a:solidFill>
                  <a:latin typeface="Gotham HTF"/>
                </a:rPr>
                <a:t>).</a:t>
              </a:r>
            </a:p>
          </p:txBody>
        </p:sp>
        <p:sp>
          <p:nvSpPr>
            <p:cNvPr id="6" name="Pentagon 26">
              <a:extLst>
                <a:ext uri="{FF2B5EF4-FFF2-40B4-BE49-F238E27FC236}">
                  <a16:creationId xmlns:a16="http://schemas.microsoft.com/office/drawing/2014/main" id="{A228061E-0666-C078-948A-E26133C044D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9C8877D-2847-93C7-8ABD-DC4F0E181C19}"/>
              </a:ext>
            </a:extLst>
          </p:cNvPr>
          <p:cNvSpPr/>
          <p:nvPr/>
        </p:nvSpPr>
        <p:spPr>
          <a:xfrm>
            <a:off x="489496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4472C4"/>
                </a:solidFill>
                <a:latin typeface="Gotham HTF"/>
              </a:rPr>
              <a:t>Usa </a:t>
            </a:r>
            <a:r>
              <a:rPr lang="pt-BR" sz="1400" b="1" dirty="0" err="1">
                <a:solidFill>
                  <a:srgbClr val="4472C4"/>
                </a:solidFill>
                <a:latin typeface="Gotham HTF"/>
              </a:rPr>
              <a:t>uControladores</a:t>
            </a:r>
            <a:r>
              <a:rPr lang="pt-BR" sz="1400" b="1" dirty="0">
                <a:solidFill>
                  <a:srgbClr val="4472C4"/>
                </a:solidFill>
                <a:latin typeface="Gotham HTF"/>
              </a:rPr>
              <a:t> AVR </a:t>
            </a:r>
            <a:r>
              <a:rPr lang="pt-BR" sz="1400" b="1" dirty="0" err="1">
                <a:solidFill>
                  <a:srgbClr val="4472C4"/>
                </a:solidFill>
                <a:latin typeface="Gotham HTF"/>
              </a:rPr>
              <a:t>Atmega</a:t>
            </a:r>
            <a:endParaRPr lang="pt-BR" sz="1400" b="1" dirty="0">
              <a:solidFill>
                <a:srgbClr val="4472C4"/>
              </a:solidFill>
              <a:latin typeface="Gotham HTF"/>
            </a:endParaRPr>
          </a:p>
        </p:txBody>
      </p:sp>
      <p:sp>
        <p:nvSpPr>
          <p:cNvPr id="10" name="Flowchart: Off-page Connector 3">
            <a:extLst>
              <a:ext uri="{FF2B5EF4-FFF2-40B4-BE49-F238E27FC236}">
                <a16:creationId xmlns:a16="http://schemas.microsoft.com/office/drawing/2014/main" id="{5673272A-CC78-D364-4847-9AFDB8DE0238}"/>
              </a:ext>
            </a:extLst>
          </p:cNvPr>
          <p:cNvSpPr/>
          <p:nvPr/>
        </p:nvSpPr>
        <p:spPr>
          <a:xfrm>
            <a:off x="467544" y="2664512"/>
            <a:ext cx="1395175" cy="802073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 : coins arrondis 12">
            <a:extLst>
              <a:ext uri="{FF2B5EF4-FFF2-40B4-BE49-F238E27FC236}">
                <a16:creationId xmlns:a16="http://schemas.microsoft.com/office/drawing/2014/main" id="{54ECF9A1-C490-4339-FBA0-91C8D6EE1146}"/>
              </a:ext>
            </a:extLst>
          </p:cNvPr>
          <p:cNvSpPr/>
          <p:nvPr/>
        </p:nvSpPr>
        <p:spPr>
          <a:xfrm>
            <a:off x="467544" y="3686300"/>
            <a:ext cx="2374108" cy="5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C11DF0F-C8ED-26F9-69FC-A8C8DAB8194D}"/>
              </a:ext>
            </a:extLst>
          </p:cNvPr>
          <p:cNvSpPr>
            <a:spLocks/>
          </p:cNvSpPr>
          <p:nvPr/>
        </p:nvSpPr>
        <p:spPr>
          <a:xfrm>
            <a:off x="1954474" y="3686300"/>
            <a:ext cx="1641102" cy="58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1CDB2BD-2502-6329-40D8-DF1B55358E77}"/>
              </a:ext>
            </a:extLst>
          </p:cNvPr>
          <p:cNvSpPr/>
          <p:nvPr/>
        </p:nvSpPr>
        <p:spPr>
          <a:xfrm>
            <a:off x="2101401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ED7D31"/>
                </a:solidFill>
                <a:latin typeface="Gotham HTF"/>
              </a:rPr>
              <a:t>Possui uma arquitetura Harvard de instruções de 8 bits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A35339F-DEE2-0B8F-7322-21206F7D6BE8}"/>
              </a:ext>
            </a:extLst>
          </p:cNvPr>
          <p:cNvSpPr/>
          <p:nvPr/>
        </p:nvSpPr>
        <p:spPr>
          <a:xfrm>
            <a:off x="3713307" y="3818828"/>
            <a:ext cx="1395175" cy="2634508"/>
          </a:xfrm>
          <a:prstGeom prst="rect">
            <a:avLst/>
          </a:prstGeom>
          <a:solidFill>
            <a:srgbClr val="D9D9D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A5A5A5"/>
                </a:solidFill>
                <a:latin typeface="Gotham HTF"/>
              </a:rPr>
              <a:t>Versão UNO:</a:t>
            </a:r>
          </a:p>
          <a:p>
            <a:pPr algn="ctr" defTabSz="685800">
              <a:defRPr/>
            </a:pPr>
            <a:r>
              <a:rPr lang="pt-BR" sz="1400" b="1" i="0" u="none" strike="noStrike" baseline="0" dirty="0">
                <a:solidFill>
                  <a:srgbClr val="A5A5A5"/>
                </a:solidFill>
                <a:latin typeface="SpaceGrotesk-Regular"/>
              </a:rPr>
              <a:t>ATmega328p | 16 MHz | 1kB EEPROM | 2kB SRAM | 32 </a:t>
            </a:r>
            <a:r>
              <a:rPr lang="pt-BR" sz="1400" b="1" i="0" u="none" strike="noStrike" baseline="0" dirty="0" err="1">
                <a:solidFill>
                  <a:srgbClr val="A5A5A5"/>
                </a:solidFill>
                <a:latin typeface="SpaceGrotesk-Regular"/>
              </a:rPr>
              <a:t>kB</a:t>
            </a:r>
            <a:endParaRPr lang="pt-BR" sz="1400" b="1" dirty="0">
              <a:solidFill>
                <a:srgbClr val="A5A5A5"/>
              </a:solidFill>
              <a:latin typeface="Gotham HTF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73E390F2-375E-D7B3-645B-4202DB9C7CDD}"/>
              </a:ext>
            </a:extLst>
          </p:cNvPr>
          <p:cNvSpPr/>
          <p:nvPr/>
        </p:nvSpPr>
        <p:spPr>
          <a:xfrm>
            <a:off x="3595576" y="3686300"/>
            <a:ext cx="1541609" cy="58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lowchart: Off-page Connector 13">
            <a:extLst>
              <a:ext uri="{FF2B5EF4-FFF2-40B4-BE49-F238E27FC236}">
                <a16:creationId xmlns:a16="http://schemas.microsoft.com/office/drawing/2014/main" id="{81A2D110-97A0-B090-4406-C7E00B726EB2}"/>
              </a:ext>
            </a:extLst>
          </p:cNvPr>
          <p:cNvSpPr/>
          <p:nvPr/>
        </p:nvSpPr>
        <p:spPr>
          <a:xfrm>
            <a:off x="2090426" y="2664512"/>
            <a:ext cx="1395175" cy="802073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lowchart: Off-page Connector 14">
            <a:extLst>
              <a:ext uri="{FF2B5EF4-FFF2-40B4-BE49-F238E27FC236}">
                <a16:creationId xmlns:a16="http://schemas.microsoft.com/office/drawing/2014/main" id="{9AF148DD-1E29-41C0-44D0-89FF50B36706}"/>
              </a:ext>
            </a:extLst>
          </p:cNvPr>
          <p:cNvSpPr/>
          <p:nvPr/>
        </p:nvSpPr>
        <p:spPr>
          <a:xfrm>
            <a:off x="3713307" y="2664512"/>
            <a:ext cx="1395175" cy="80207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pt-BR" sz="3600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sz="36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653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surgiu o Arduino?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FC275A34-1967-0375-92B1-45A1700C495D}"/>
              </a:ext>
            </a:extLst>
          </p:cNvPr>
          <p:cNvGrpSpPr/>
          <p:nvPr/>
        </p:nvGrpSpPr>
        <p:grpSpPr>
          <a:xfrm>
            <a:off x="323528" y="908720"/>
            <a:ext cx="8228546" cy="1296144"/>
            <a:chOff x="638714" y="1308295"/>
            <a:chExt cx="10971395" cy="1901011"/>
          </a:xfrm>
        </p:grpSpPr>
        <p:sp>
          <p:nvSpPr>
            <p:cNvPr id="10" name="Rectangle 78">
              <a:extLst>
                <a:ext uri="{FF2B5EF4-FFF2-40B4-BE49-F238E27FC236}">
                  <a16:creationId xmlns:a16="http://schemas.microsoft.com/office/drawing/2014/main" id="{0E992D65-D549-C9B7-5BC4-F36E12E68409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Font typeface="Arial" panose="020B0604020202020204" pitchFamily="34" charset="0"/>
                <a:buNone/>
              </a:pPr>
              <a:r>
                <a:rPr lang="pt-BR" sz="1800" dirty="0">
                  <a:solidFill>
                    <a:schemeClr val="tx1"/>
                  </a:solidFill>
                  <a:latin typeface="Gotham HTF"/>
                </a:rPr>
                <a:t>O </a:t>
              </a:r>
              <a:r>
                <a:rPr lang="pt-BR" sz="1800" b="1" dirty="0">
                  <a:solidFill>
                    <a:schemeClr val="tx1"/>
                  </a:solidFill>
                  <a:latin typeface="Gotham HTF"/>
                </a:rPr>
                <a:t>Arduino</a:t>
              </a:r>
              <a:r>
                <a:rPr lang="pt-BR" sz="1800" dirty="0">
                  <a:solidFill>
                    <a:schemeClr val="tx1"/>
                  </a:solidFill>
                  <a:latin typeface="Gotham HTF"/>
                </a:rPr>
                <a:t> foi criado em 2005 por um grupo de 5 pesquisadores : Massimo </a:t>
              </a:r>
              <a:r>
                <a:rPr lang="pt-BR" sz="1800" dirty="0" err="1">
                  <a:solidFill>
                    <a:schemeClr val="tx1"/>
                  </a:solidFill>
                  <a:latin typeface="Gotham HTF"/>
                </a:rPr>
                <a:t>Banzi</a:t>
              </a:r>
              <a:r>
                <a:rPr lang="pt-BR" sz="1800" dirty="0">
                  <a:solidFill>
                    <a:schemeClr val="tx1"/>
                  </a:solidFill>
                  <a:latin typeface="Gotham HTF"/>
                </a:rPr>
                <a:t>, David </a:t>
              </a:r>
              <a:r>
                <a:rPr lang="pt-BR" sz="1800" dirty="0" err="1">
                  <a:solidFill>
                    <a:schemeClr val="tx1"/>
                  </a:solidFill>
                  <a:latin typeface="Gotham HTF"/>
                </a:rPr>
                <a:t>Cuartielles</a:t>
              </a:r>
              <a:r>
                <a:rPr lang="pt-BR" sz="1800" dirty="0">
                  <a:solidFill>
                    <a:schemeClr val="tx1"/>
                  </a:solidFill>
                  <a:latin typeface="Gotham HTF"/>
                </a:rPr>
                <a:t>, Tom </a:t>
              </a:r>
              <a:r>
                <a:rPr lang="pt-BR" sz="1800" dirty="0" err="1">
                  <a:solidFill>
                    <a:schemeClr val="tx1"/>
                  </a:solidFill>
                  <a:latin typeface="Gotham HTF"/>
                </a:rPr>
                <a:t>Igoe</a:t>
              </a:r>
              <a:r>
                <a:rPr lang="pt-BR" sz="1800" dirty="0">
                  <a:solidFill>
                    <a:schemeClr val="tx1"/>
                  </a:solidFill>
                  <a:latin typeface="Gotham HTF"/>
                </a:rPr>
                <a:t>, Gianluca Martino e David </a:t>
              </a:r>
              <a:r>
                <a:rPr lang="pt-BR" sz="1800" dirty="0" err="1">
                  <a:solidFill>
                    <a:schemeClr val="tx1"/>
                  </a:solidFill>
                  <a:latin typeface="Gotham HTF"/>
                </a:rPr>
                <a:t>Mellis</a:t>
              </a:r>
              <a:r>
                <a:rPr lang="pt-BR" sz="1800" dirty="0">
                  <a:solidFill>
                    <a:schemeClr val="tx1"/>
                  </a:solidFill>
                  <a:latin typeface="Gotham HTF"/>
                </a:rPr>
                <a:t>. </a:t>
              </a:r>
            </a:p>
          </p:txBody>
        </p:sp>
        <p:sp>
          <p:nvSpPr>
            <p:cNvPr id="11" name="Pentagon 26">
              <a:extLst>
                <a:ext uri="{FF2B5EF4-FFF2-40B4-BE49-F238E27FC236}">
                  <a16:creationId xmlns:a16="http://schemas.microsoft.com/office/drawing/2014/main" id="{B34486EC-0EA0-7474-CD67-AFC93DF03F37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A252D169-9D36-21F1-B5A0-2F7A330FD778}"/>
              </a:ext>
            </a:extLst>
          </p:cNvPr>
          <p:cNvGrpSpPr/>
          <p:nvPr/>
        </p:nvGrpSpPr>
        <p:grpSpPr>
          <a:xfrm>
            <a:off x="323528" y="2276872"/>
            <a:ext cx="8228546" cy="1296144"/>
            <a:chOff x="638714" y="1308295"/>
            <a:chExt cx="10971395" cy="1901011"/>
          </a:xfrm>
        </p:grpSpPr>
        <p:sp>
          <p:nvSpPr>
            <p:cNvPr id="13" name="Rectangle 78">
              <a:extLst>
                <a:ext uri="{FF2B5EF4-FFF2-40B4-BE49-F238E27FC236}">
                  <a16:creationId xmlns:a16="http://schemas.microsoft.com/office/drawing/2014/main" id="{A942A391-958A-BEE7-85C8-BA0149FB48F8}"/>
                </a:ext>
              </a:extLst>
            </p:cNvPr>
            <p:cNvSpPr/>
            <p:nvPr/>
          </p:nvSpPr>
          <p:spPr bwMode="auto">
            <a:xfrm>
              <a:off x="1378423" y="1308295"/>
              <a:ext cx="10231686" cy="190101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/>
            <a:p>
              <a:pPr marL="0" indent="0">
                <a:buFont typeface="Arial" panose="020B0604020202020204" pitchFamily="34" charset="0"/>
                <a:buNone/>
              </a:pPr>
              <a:r>
                <a:rPr lang="pt-BR" dirty="0">
                  <a:solidFill>
                    <a:schemeClr val="tx1"/>
                  </a:solidFill>
                  <a:latin typeface="Gotham HTF"/>
                </a:rPr>
                <a:t>O objetivo era elaborar um dispositivo que fosse ao mesmo tempo barato, funcional e fácil de programar, sendo dessa forma acessível a estudantes e projetistas amadores.</a:t>
              </a:r>
            </a:p>
          </p:txBody>
        </p:sp>
        <p:sp>
          <p:nvSpPr>
            <p:cNvPr id="14" name="Pentagon 26">
              <a:extLst>
                <a:ext uri="{FF2B5EF4-FFF2-40B4-BE49-F238E27FC236}">
                  <a16:creationId xmlns:a16="http://schemas.microsoft.com/office/drawing/2014/main" id="{1981CC3D-C38B-5253-93F6-E9774ECE0CBC}"/>
                </a:ext>
              </a:extLst>
            </p:cNvPr>
            <p:cNvSpPr/>
            <p:nvPr/>
          </p:nvSpPr>
          <p:spPr bwMode="auto">
            <a:xfrm>
              <a:off x="638714" y="1308295"/>
              <a:ext cx="1075481" cy="1901011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506C6112-4147-7A61-0590-964891A6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76" y="3789040"/>
            <a:ext cx="3257684" cy="24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2A9436B-EF69-CA1B-D6E8-F23DEDAB50DC}"/>
              </a:ext>
            </a:extLst>
          </p:cNvPr>
          <p:cNvSpPr txBox="1"/>
          <p:nvPr/>
        </p:nvSpPr>
        <p:spPr>
          <a:xfrm>
            <a:off x="1286974" y="6232303"/>
            <a:ext cx="25922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00" dirty="0"/>
              <a:t>Fonte: https://linuxhint.com/who-invented-arduino/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BE03CBB-071A-5937-1F41-7B444A7B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724" y="3789040"/>
            <a:ext cx="3257684" cy="24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61387B8-B3FD-42F2-D1E5-9C7959D105B4}"/>
              </a:ext>
            </a:extLst>
          </p:cNvPr>
          <p:cNvSpPr/>
          <p:nvPr/>
        </p:nvSpPr>
        <p:spPr>
          <a:xfrm>
            <a:off x="5477144" y="6165304"/>
            <a:ext cx="2391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Primeiro protótipo 2005</a:t>
            </a:r>
          </a:p>
        </p:txBody>
      </p:sp>
    </p:spTree>
    <p:extLst>
      <p:ext uri="{BB962C8B-B14F-4D97-AF65-F5344CB8AC3E}">
        <p14:creationId xmlns:p14="http://schemas.microsoft.com/office/powerpoint/2010/main" val="32909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 de hardware do 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470930C-902A-CD55-25E0-56AB7332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75407"/>
            <a:ext cx="4054653" cy="322580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6E087D6-1306-3DC5-EDD7-65EE5BD96C77}"/>
              </a:ext>
            </a:extLst>
          </p:cNvPr>
          <p:cNvSpPr/>
          <p:nvPr/>
        </p:nvSpPr>
        <p:spPr>
          <a:xfrm>
            <a:off x="4407212" y="1052736"/>
            <a:ext cx="4508188" cy="5229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Conector USB para o cabo tipo AB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Botão de reset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Pinos de entrada e saída digital e PWM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LED verde de placa ligada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LED laranja conectado ao pin13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 err="1">
                <a:solidFill>
                  <a:srgbClr val="000000"/>
                </a:solidFill>
                <a:latin typeface="Gotham HTF"/>
              </a:rPr>
              <a:t>ATmega</a:t>
            </a:r>
            <a:r>
              <a:rPr lang="pt-BR" sz="1400" dirty="0">
                <a:solidFill>
                  <a:srgbClr val="000000"/>
                </a:solidFill>
                <a:latin typeface="Gotham HTF"/>
              </a:rPr>
              <a:t> encarregado da comunicação com o computador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LED TX (transmissor) e RX (receptor) da comunicação serial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Porta ICSP para programação serial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Microcontrolador </a:t>
            </a:r>
            <a:r>
              <a:rPr lang="pt-BR" sz="1400" dirty="0" err="1">
                <a:solidFill>
                  <a:srgbClr val="000000"/>
                </a:solidFill>
                <a:latin typeface="Gotham HTF"/>
              </a:rPr>
              <a:t>ATmega</a:t>
            </a:r>
            <a:r>
              <a:rPr lang="pt-BR" sz="1400" dirty="0">
                <a:solidFill>
                  <a:srgbClr val="000000"/>
                </a:solidFill>
                <a:latin typeface="Gotham HTF"/>
              </a:rPr>
              <a:t> 328, cérebro do Arduino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Cristal de quartzo 16Mhz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Regulador de tensão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Conector Jack fêmea 2,1mm com centro positivo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Pinos de tensão e terra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solidFill>
                  <a:srgbClr val="000000"/>
                </a:solidFill>
                <a:latin typeface="Gotham HTF"/>
              </a:rPr>
              <a:t>Pinos de entrada analógica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8411D3-9ADD-54E8-8401-FB53F30E3122}"/>
              </a:ext>
            </a:extLst>
          </p:cNvPr>
          <p:cNvSpPr txBox="1"/>
          <p:nvPr/>
        </p:nvSpPr>
        <p:spPr>
          <a:xfrm>
            <a:off x="467544" y="5301208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373782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Modelos de placas do 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E5E5F8-34D1-2FD7-1981-3384C990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26" y="1546201"/>
            <a:ext cx="1584754" cy="110184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3D6CB34-5E61-C0D3-5993-A3314AF4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73" y="1550368"/>
            <a:ext cx="1584831" cy="10865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05C9E6A-CD54-6101-C4C4-EDC2D94AB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558046"/>
            <a:ext cx="1638829" cy="11415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5136913-40A8-75B9-1727-077F1DCF7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328" y="1772816"/>
            <a:ext cx="1494427" cy="707886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4564EB7-E072-D348-CCD3-82DDCA839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258452"/>
              </p:ext>
            </p:extLst>
          </p:nvPr>
        </p:nvGraphicFramePr>
        <p:xfrm>
          <a:off x="159329" y="2795580"/>
          <a:ext cx="8805161" cy="335373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76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8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7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231">
                <a:tc>
                  <a:txBody>
                    <a:bodyPr/>
                    <a:lstStyle/>
                    <a:p>
                      <a:r>
                        <a:rPr lang="pt-BR" sz="1200" dirty="0" err="1">
                          <a:latin typeface="Gotham HTF"/>
                        </a:rPr>
                        <a:t>Microcontrolador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ATmega328P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ATmega32u4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Intel Curie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ATmega32u4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831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Tensão</a:t>
                      </a:r>
                      <a:r>
                        <a:rPr lang="pt-BR" sz="1200" baseline="0" dirty="0">
                          <a:latin typeface="Gotham HTF"/>
                        </a:rPr>
                        <a:t> de operação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  <a:latin typeface="Gotham HTF"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  <a:latin typeface="Gotham HTF"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3.3V (5V 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tolerant</a:t>
                      </a: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 I/O)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31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Tensão</a:t>
                      </a:r>
                      <a:r>
                        <a:rPr lang="pt-BR" sz="1200" baseline="0" dirty="0">
                          <a:latin typeface="Gotham HTF"/>
                        </a:rPr>
                        <a:t> de alimentação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7-12V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7-12V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7-12V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490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Pinos</a:t>
                      </a:r>
                      <a:r>
                        <a:rPr lang="pt-BR" sz="1200" baseline="0" dirty="0">
                          <a:latin typeface="Gotham HTF"/>
                        </a:rPr>
                        <a:t> I/O digital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14 (of which 6 provide PWM output)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20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14 (of which 4 provide PWM output)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3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Gotham HTF"/>
                        </a:rPr>
                        <a:t>Pinos</a:t>
                      </a:r>
                      <a:r>
                        <a:rPr lang="pt-BR" sz="1200" baseline="0" dirty="0">
                          <a:latin typeface="Gotham HTF"/>
                        </a:rPr>
                        <a:t> I/O  PWM digital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>
                        <a:latin typeface="Gotham H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831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Gotham HTF"/>
                          <a:ea typeface="+mn-ea"/>
                          <a:cs typeface="+mn-cs"/>
                        </a:rPr>
                        <a:t>6</a:t>
                      </a:r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>
                        <a:latin typeface="Gotham H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831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40mA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>
                        <a:latin typeface="Gotham H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49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Gotham HTF"/>
                        </a:rPr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"/>
                        </a:rPr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Gotham H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8CC3FC7B-D07B-B6A4-4FF4-166E9461FFBE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408900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Modelos de placas do Arduino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8D52A592-80B5-4DC9-57CC-D7F478696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21038"/>
              </p:ext>
            </p:extLst>
          </p:nvPr>
        </p:nvGraphicFramePr>
        <p:xfrm>
          <a:off x="179512" y="3068960"/>
          <a:ext cx="8741826" cy="3129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4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8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Flash </a:t>
                      </a:r>
                      <a:r>
                        <a:rPr lang="pt-BR" sz="1200" dirty="0" err="1">
                          <a:effectLst/>
                        </a:rPr>
                        <a:t>Memory</a:t>
                      </a:r>
                      <a:endParaRPr lang="pt-BR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32 KB (ATmega328P) of which 0.5 KB used by </a:t>
                      </a:r>
                      <a:r>
                        <a:rPr lang="en-US" sz="1200" dirty="0" err="1">
                          <a:effectLst/>
                        </a:rPr>
                        <a:t>bootloader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(ATmega32u4) of which 4 KB used by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 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of which 4 KB used by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bootloader</a:t>
                      </a:r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2 KB (ATmega328P)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KB (ATmega32u4)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24KB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effectLst/>
                        </a:rPr>
                        <a:t>2.5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EEPROM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1 KB (ATmega328P)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KB (ATmega32u4)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Clock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Speed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32Mhz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</a:t>
                      </a:r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34g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53g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Features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Bluetooth LE, 6-axis 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accelerometer</a:t>
                      </a: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pt-B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joystick;</a:t>
                      </a:r>
                    </a:p>
                    <a:p>
                      <a:r>
                        <a:rPr lang="en-US" sz="1200" dirty="0"/>
                        <a:t>Microphone; Light sensor;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Temperature sensor ;</a:t>
                      </a:r>
                      <a:r>
                        <a:rPr lang="en-US" sz="1200" baseline="0" dirty="0"/>
                        <a:t> t</a:t>
                      </a:r>
                      <a:r>
                        <a:rPr lang="en-US" sz="1200" dirty="0"/>
                        <a:t>hree-axis accelerometer;</a:t>
                      </a:r>
                    </a:p>
                    <a:p>
                      <a:r>
                        <a:rPr lang="en-US" sz="1200" dirty="0"/>
                        <a:t>Buzzer</a:t>
                      </a:r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D3DAC7E6-9AF7-0295-FA75-9071DEECF787}"/>
              </a:ext>
            </a:extLst>
          </p:cNvPr>
          <p:cNvSpPr txBox="1"/>
          <p:nvPr/>
        </p:nvSpPr>
        <p:spPr>
          <a:xfrm>
            <a:off x="4231008" y="6228020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B4C24E4-C9B5-10DE-292B-302901A2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699513"/>
            <a:ext cx="1584754" cy="110184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918D6A8-1F11-631F-D2D5-8F3B9568E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95" y="1703680"/>
            <a:ext cx="1584831" cy="108654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A377514-7210-26BA-7FAA-B086F7729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658" y="1711358"/>
            <a:ext cx="1638829" cy="114157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DF2327B-A1F5-FF2C-2987-749E8A21D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50" y="1926128"/>
            <a:ext cx="1494427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Modelos de placas do Arduino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DD8DA7E-9C00-3078-95EA-7AF6D07F2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456" y="1412776"/>
            <a:ext cx="5476048" cy="1138159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D08DE33-577E-A54D-76F2-2003A6D9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48747"/>
              </p:ext>
            </p:extLst>
          </p:nvPr>
        </p:nvGraphicFramePr>
        <p:xfrm>
          <a:off x="386134" y="2663824"/>
          <a:ext cx="8506346" cy="305142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381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447">
                <a:tc>
                  <a:txBody>
                    <a:bodyPr/>
                    <a:lstStyle/>
                    <a:p>
                      <a:r>
                        <a:rPr lang="pt-BR" sz="1600" dirty="0" err="1"/>
                        <a:t>Microcontrolador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ATmega32U4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ATmega328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operação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pt-BR" sz="1600" dirty="0"/>
                        <a:t>Tensão</a:t>
                      </a:r>
                      <a:r>
                        <a:rPr lang="pt-BR" sz="1600" baseline="0" dirty="0"/>
                        <a:t> de alimentação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Pinos</a:t>
                      </a:r>
                      <a:r>
                        <a:rPr lang="pt-BR" sz="1600" baseline="0" dirty="0"/>
                        <a:t> I/O  PWM digital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Pinos analógicos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Corrente DC por pino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Corrente DC por pino I/O de 3,3V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50mA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AC039C94-8374-0C19-2A27-E5E9B30BFDBF}"/>
              </a:ext>
            </a:extLst>
          </p:cNvPr>
          <p:cNvSpPr txBox="1"/>
          <p:nvPr/>
        </p:nvSpPr>
        <p:spPr>
          <a:xfrm>
            <a:off x="4231008" y="6206922"/>
            <a:ext cx="372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Fonte: 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2059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6305</TotalTime>
  <Words>1379</Words>
  <Application>Microsoft Office PowerPoint</Application>
  <PresentationFormat>Apresentação na tela (4:3)</PresentationFormat>
  <Paragraphs>260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SpaceGrotesk-Regular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427</cp:revision>
  <dcterms:created xsi:type="dcterms:W3CDTF">2018-08-18T04:32:45Z</dcterms:created>
  <dcterms:modified xsi:type="dcterms:W3CDTF">2023-07-27T12:33:11Z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